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7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6858000" type="screen4x3"/>
  <p:notesSz cx="6864350" cy="9996488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entury Schoolbook" panose="02040604050505020304" pitchFamily="18" charset="0"/>
      <p:regular r:id="rId79"/>
      <p:bold r:id="rId80"/>
      <p:italic r:id="rId81"/>
      <p:boldItalic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4552" cy="5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8210" y="0"/>
            <a:ext cx="2974552" cy="50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94929"/>
            <a:ext cx="2974552" cy="50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>
            <a:spLocks noGrp="1"/>
          </p:cNvSpPr>
          <p:nvPr>
            <p:ph type="sldNum" idx="12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:notes"/>
          <p:cNvSpPr txBox="1"/>
          <p:nvPr/>
        </p:nvSpPr>
        <p:spPr>
          <a:xfrm>
            <a:off x="992437" y="874657"/>
            <a:ext cx="4884245" cy="436948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1500" tIns="50750" rIns="101500" bIns="50750" anchor="ctr" anchorCtr="0">
            <a:noAutofit/>
          </a:bodyPr>
          <a:lstStyle/>
          <a:p>
            <a:pPr marL="0" marR="0" lvl="0" indent="0" algn="l" rtl="0">
              <a:lnSpc>
                <a:spcPct val="7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687072" y="5536324"/>
            <a:ext cx="5487022" cy="52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0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Personalizado">
  <p:cSld name="Layout Personaliza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1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>
            <a:spLocks noGrp="1"/>
          </p:cNvSpPr>
          <p:nvPr>
            <p:ph type="pic" idx="2"/>
          </p:nvPr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DE7530"/>
              </a:buClr>
              <a:buSzPts val="108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BBC9E9"/>
              </a:buClr>
              <a:buSzPts val="1088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sz="16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280"/>
              </a:spcBef>
              <a:spcAft>
                <a:spcPts val="0"/>
              </a:spcAft>
              <a:buClr>
                <a:srgbClr val="FEC2AC"/>
              </a:buClr>
              <a:buSzPts val="840"/>
              <a:buFont typeface="Noto Sans Symbols"/>
              <a:buChar char="⚪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sz="1400" b="0" i="0" u="none" strike="noStrike" cap="small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280"/>
              </a:spcBef>
              <a:spcAft>
                <a:spcPts val="0"/>
              </a:spcAft>
              <a:buClr>
                <a:srgbClr val="DE7530"/>
              </a:buClr>
              <a:buSzPts val="1400"/>
              <a:buFont typeface="Century Schoolbook"/>
              <a:buChar char="•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6765798" y="264795"/>
            <a:ext cx="1524000" cy="49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SzPts val="840"/>
              <a:buFont typeface="Century Schoolbook"/>
              <a:buNone/>
              <a:defRPr sz="1200"/>
            </a:lvl1pPr>
            <a:lvl2pPr marL="914400" lvl="1" indent="-289560" algn="l">
              <a:spcBef>
                <a:spcPts val="400"/>
              </a:spcBef>
              <a:spcAft>
                <a:spcPts val="0"/>
              </a:spcAft>
              <a:buSzPts val="960"/>
              <a:buChar char="⚫"/>
              <a:defRPr sz="1200"/>
            </a:lvl2pPr>
            <a:lvl3pPr marL="1371600" lvl="2" indent="-266700" algn="l">
              <a:spcBef>
                <a:spcPts val="200"/>
              </a:spcBef>
              <a:spcAft>
                <a:spcPts val="0"/>
              </a:spcAft>
              <a:buSzPts val="600"/>
              <a:buChar char="🞆"/>
              <a:defRPr sz="1000"/>
            </a:lvl3pPr>
            <a:lvl4pPr marL="1828800" lvl="3" indent="-262889" algn="l">
              <a:spcBef>
                <a:spcPts val="180"/>
              </a:spcBef>
              <a:spcAft>
                <a:spcPts val="0"/>
              </a:spcAft>
              <a:buSzPts val="540"/>
              <a:buChar char="🞆"/>
              <a:defRPr sz="900"/>
            </a:lvl4pPr>
            <a:lvl5pPr marL="2286000" lvl="4" indent="-267461" algn="l">
              <a:spcBef>
                <a:spcPts val="180"/>
              </a:spcBef>
              <a:spcAft>
                <a:spcPts val="0"/>
              </a:spcAft>
              <a:buSzPts val="612"/>
              <a:buChar char="⚫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9" name="Google Shape;119;p1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1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21" name="Google Shape;121;p11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11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1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body" idx="1"/>
          </p:nvPr>
        </p:nvSpPr>
        <p:spPr>
          <a:xfrm rot="5400000">
            <a:off x="1754124" y="303276"/>
            <a:ext cx="4873752" cy="7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 rot="5400000">
            <a:off x="4541837" y="2362202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conteúdo" type="obj">
  <p:cSld name="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370013" y="1827213"/>
            <a:ext cx="7305675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1pPr>
            <a:lvl2pPr marL="914400" lvl="1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1pPr>
            <a:lvl2pPr lvl="1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2pPr>
            <a:lvl3pPr lvl="2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3pPr>
            <a:lvl4pPr lvl="3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4pPr>
            <a:lvl5pPr lvl="4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5pPr>
            <a:lvl6pPr lvl="5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6pPr>
            <a:lvl7pPr lvl="6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7pPr>
            <a:lvl8pPr lvl="7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8pPr>
            <a:lvl9pPr lvl="8" algn="ctr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4pPr>
            <a:lvl5pPr marL="2286000" lvl="4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6pPr>
            <a:lvl7pPr marL="3200400" lvl="6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7pPr>
            <a:lvl8pPr marL="3657600" lvl="7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8pPr>
            <a:lvl9pPr marL="4114800" lvl="8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as Partes de Conteúdo" type="twoObj">
  <p:cSld name="TWO_OBJEC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1370013" y="1827213"/>
            <a:ext cx="3576637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708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2240"/>
              <a:buChar char="⚪"/>
              <a:defRPr sz="2800"/>
            </a:lvl1pPr>
            <a:lvl2pPr marL="914400" lvl="1" indent="-35051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 sz="1800"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2"/>
          </p:nvPr>
        </p:nvSpPr>
        <p:spPr>
          <a:xfrm>
            <a:off x="5099050" y="1827213"/>
            <a:ext cx="3576638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708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2240"/>
              <a:buChar char="⚪"/>
              <a:defRPr sz="2800"/>
            </a:lvl1pPr>
            <a:lvl2pPr marL="914400" lvl="1" indent="-35051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 sz="1800"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ação" type="twoTxTwoObj">
  <p:cSld name="TWO_OBJECTS_WITH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5052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  <a:defRPr sz="2400"/>
            </a:lvl1pPr>
            <a:lvl2pPr marL="914400" lvl="1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3pPr>
            <a:lvl4pPr marL="1828800" lvl="3" indent="-30988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●"/>
              <a:defRPr sz="1600"/>
            </a:lvl4pPr>
            <a:lvl5pPr marL="2286000" lvl="4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5pPr>
            <a:lvl6pPr marL="2743200" lvl="5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6pPr>
            <a:lvl7pPr marL="3200400" lvl="6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7pPr>
            <a:lvl8pPr marL="3657600" lvl="7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8pPr>
            <a:lvl9pPr marL="4114800" lvl="8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5052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  <a:defRPr sz="2400"/>
            </a:lvl1pPr>
            <a:lvl2pPr marL="914400" lvl="1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 sz="1800"/>
            </a:lvl3pPr>
            <a:lvl4pPr marL="1828800" lvl="3" indent="-30988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●"/>
              <a:defRPr sz="1600"/>
            </a:lvl4pPr>
            <a:lvl5pPr marL="2286000" lvl="4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5pPr>
            <a:lvl6pPr marL="2743200" lvl="5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6pPr>
            <a:lvl7pPr marL="3200400" lvl="6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7pPr>
            <a:lvl8pPr marL="3657600" lvl="7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8pPr>
            <a:lvl9pPr marL="4114800" lvl="8" indent="-30987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280"/>
              <a:buChar char="⚪"/>
              <a:defRPr sz="1600"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mente título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9116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2560"/>
              <a:buChar char="⚪"/>
              <a:defRPr sz="3200"/>
            </a:lvl1pPr>
            <a:lvl2pPr marL="914400" lvl="1" indent="-3708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2240"/>
              <a:buChar char="●"/>
              <a:defRPr sz="2800"/>
            </a:lvl2pPr>
            <a:lvl3pPr marL="1371600" lvl="2" indent="-35051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  <a:defRPr sz="2400"/>
            </a:lvl3pPr>
            <a:lvl4pPr marL="1828800" lvl="3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2000"/>
            </a:lvl4pPr>
            <a:lvl5pPr marL="2286000" lvl="4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5pPr>
            <a:lvl6pPr marL="2743200" lvl="5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6pPr>
            <a:lvl7pPr marL="3200400" lvl="6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7pPr>
            <a:lvl8pPr marL="3657600" lvl="7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8pPr>
            <a:lvl9pPr marL="4114800" lvl="8" indent="-3302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600"/>
              <a:buChar char="⚪"/>
              <a:defRPr sz="20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texto vertical" type="vertTx">
  <p:cSld name="VERTICAL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 rot="5400000">
            <a:off x="2847182" y="350044"/>
            <a:ext cx="4351337" cy="73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1pPr>
            <a:lvl2pPr marL="914400" lvl="1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texto verticais" type="vertTitleAndTx">
  <p:cSld name="VERTICAL_TITLE_AND_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 rot="5400000">
            <a:off x="4820445" y="2323307"/>
            <a:ext cx="5884862" cy="18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 rot="5400000">
            <a:off x="1091407" y="572294"/>
            <a:ext cx="5884862" cy="532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1pPr>
            <a:lvl2pPr marL="914400" lvl="1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, clip-art e texto" type="clipArtAndTx">
  <p:cSld name="CLIPART_AND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>
            <a:spLocks noGrp="1"/>
          </p:cNvSpPr>
          <p:nvPr>
            <p:ph type="clipArt" idx="2"/>
          </p:nvPr>
        </p:nvSpPr>
        <p:spPr>
          <a:xfrm>
            <a:off x="1370013" y="1827213"/>
            <a:ext cx="3576637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5099050" y="1827213"/>
            <a:ext cx="3576638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1pPr>
            <a:lvl2pPr marL="914400" lvl="1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3pPr>
            <a:lvl4pPr marL="1828800" lvl="3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5pPr>
            <a:lvl6pPr marL="2743200" lvl="5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6pPr>
            <a:lvl7pPr marL="3200400" lvl="6" indent="-320039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7pPr>
            <a:lvl8pPr marL="3657600" lvl="7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8pPr>
            <a:lvl9pPr marL="4114800" lvl="8" indent="-320040" algn="l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440"/>
              <a:buChar char="⚪"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Personalizado">
  <p:cSld name="Layout Personalizado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 rot="5400000">
            <a:off x="7764621" y="117409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 rot="5400000">
            <a:off x="7077269" y="4181669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39" name="Google Shape;39;p4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>
                <a:alpha val="7294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4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FEDE7">
                <a:alpha val="82745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4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4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FEC2AC">
                <a:alpha val="8196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4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4"/>
          <p:cNvCxnSpPr/>
          <p:nvPr/>
        </p:nvCxnSpPr>
        <p:spPr>
          <a:xfrm>
            <a:off x="9113856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4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309632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664208" y="5788152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1325544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Schoolbook"/>
              <a:buNone/>
              <a:defRPr sz="3000" b="1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952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 rot="5400000">
            <a:off x="7763256" y="1170432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 rot="5400000">
            <a:off x="7077456" y="4178808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FFD8CC">
              <a:alpha val="3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FFD8C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1" name="Google Shape;61;p5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>
                <a:alpha val="7294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5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FEDE7">
                <a:alpha val="82745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5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5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FEC2AC">
                <a:alpha val="8196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5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5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09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1324704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664208" y="5791200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879040" y="4479888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72" name="Google Shape;72;p5"/>
          <p:cNvCxnSpPr/>
          <p:nvPr/>
        </p:nvCxnSpPr>
        <p:spPr>
          <a:xfrm>
            <a:off x="9097944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5"/>
          <p:cNvSpPr txBox="1">
            <a:spLocks noGrp="1"/>
          </p:cNvSpPr>
          <p:nvPr>
            <p:ph type="sldNum" idx="12"/>
          </p:nvPr>
        </p:nvSpPr>
        <p:spPr>
          <a:xfrm>
            <a:off x="1340616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2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body" idx="3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body" idx="4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0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>
                <a:alpha val="9294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sz="2000" b="1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>
            <a:off x="6812280" y="274320"/>
            <a:ext cx="1527048" cy="498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84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612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3" name="Google Shape;103;p10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0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10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7" name="Google Shape;107;p10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0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304800" y="274320"/>
            <a:ext cx="5638800" cy="632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marL="1371600" lvl="2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marL="1828800" lvl="3" indent="-29718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marL="2286000" lvl="4" indent="-306323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rgbClr val="FEC2AC">
                <a:alpha val="9294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sz="3000" b="0" i="0" u="none" strike="noStrike" cap="small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🞆"/>
              <a:defRPr sz="2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3528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297180" algn="l" rtl="0">
              <a:spcBef>
                <a:spcPts val="360"/>
              </a:spcBef>
              <a:spcAft>
                <a:spcPts val="0"/>
              </a:spcAft>
              <a:buClr>
                <a:srgbClr val="DE7530"/>
              </a:buClr>
              <a:buSzPts val="108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297180" algn="l" rtl="0"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297688" algn="l" rtl="0">
              <a:spcBef>
                <a:spcPts val="320"/>
              </a:spcBef>
              <a:spcAft>
                <a:spcPts val="0"/>
              </a:spcAft>
              <a:buClr>
                <a:srgbClr val="BBC9E9"/>
              </a:buClr>
              <a:buSzPts val="1088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sz="16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rgbClr val="FEC2AC"/>
              </a:buClr>
              <a:buSzPts val="840"/>
              <a:buFont typeface="Noto Sans Symbols"/>
              <a:buChar char="⚪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sz="1400" b="0" i="0" u="none" strike="noStrike" cap="small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DE7530"/>
              </a:buClr>
              <a:buSzPts val="1400"/>
              <a:buFont typeface="Century Schoolbook"/>
              <a:buChar char="•"/>
              <a:defRPr sz="14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w="57150" cap="flat" cmpd="thickThin">
            <a:solidFill>
              <a:srgbClr val="FEC2A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8" name="Google Shape;18;p1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370013" y="293688"/>
            <a:ext cx="7305675" cy="114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70013" y="1827213"/>
            <a:ext cx="7305675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052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1920"/>
              <a:buFont typeface="Noto Sans Symbols"/>
              <a:buChar char="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43" name="Google Shape;143;p14"/>
          <p:cNvCxnSpPr/>
          <p:nvPr/>
        </p:nvCxnSpPr>
        <p:spPr>
          <a:xfrm>
            <a:off x="1403350" y="1557338"/>
            <a:ext cx="7272338" cy="1587"/>
          </a:xfrm>
          <a:prstGeom prst="straightConnector1">
            <a:avLst/>
          </a:prstGeom>
          <a:noFill/>
          <a:ln w="2555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44" name="Google Shape;144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18745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mailto:andrezabarcaro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mware.com/br/products/ns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2707954" y="5732463"/>
            <a:ext cx="4271018" cy="8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Andreza Barcaro e Valesca Barbosa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lang="pt-BR" sz="1600" b="1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andrezabarcaro@gmail.com</a:t>
            </a:r>
            <a:endParaRPr sz="16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valescaaraujo994@gmail.com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pt-BR" sz="1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fld>
            <a:endParaRPr sz="12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1979613" y="4149725"/>
            <a:ext cx="5616575" cy="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Criando Ubuntu Virtualizado</a:t>
            </a:r>
            <a:endParaRPr dirty="0"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5738" y="2708275"/>
            <a:ext cx="13335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>
            <a:spLocks noGrp="1"/>
          </p:cNvSpPr>
          <p:nvPr>
            <p:ph type="title"/>
          </p:nvPr>
        </p:nvSpPr>
        <p:spPr>
          <a:xfrm>
            <a:off x="1259632" y="2113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Schoolbook"/>
              <a:buNone/>
            </a:pPr>
            <a:r>
              <a:rPr lang="pt-BR" sz="3200" b="1" cap="none">
                <a:solidFill>
                  <a:srgbClr val="002060"/>
                </a:solidFill>
              </a:rPr>
              <a:t>Mas o que é virtualização</a:t>
            </a:r>
            <a:r>
              <a:rPr lang="pt-BR" sz="3200" b="1">
                <a:solidFill>
                  <a:srgbClr val="002060"/>
                </a:solidFill>
              </a:rPr>
              <a:t>?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body" idx="1"/>
          </p:nvPr>
        </p:nvSpPr>
        <p:spPr>
          <a:xfrm>
            <a:off x="0" y="1988840"/>
            <a:ext cx="9144396" cy="448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Dessa forma a </a:t>
            </a:r>
            <a:r>
              <a:rPr lang="pt-BR" sz="2800" dirty="0">
                <a:solidFill>
                  <a:srgbClr val="00B0F0"/>
                </a:solidFill>
              </a:rPr>
              <a:t>virtualização pode ser definida como a criação de um ambiente virtual que simula um ambiente real, propiciando a utilização de diversos sistemas e aplicativos sem a necessidade de acesso físico à máquina na qual estão hospedados.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D5E7FF-AE09-46FF-9F1E-6D211F9FC16A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-900608" y="260648"/>
            <a:ext cx="98438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Schoolbook"/>
              <a:buNone/>
            </a:pPr>
            <a:r>
              <a:rPr lang="pt-BR" sz="3200" b="1" cap="none">
                <a:solidFill>
                  <a:srgbClr val="002060"/>
                </a:solidFill>
              </a:rPr>
              <a:t>CRIAÇÃO DA MÁQUINA VIRTUAL </a:t>
            </a:r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1"/>
          </p:nvPr>
        </p:nvSpPr>
        <p:spPr>
          <a:xfrm>
            <a:off x="-397" y="2348880"/>
            <a:ext cx="9144397" cy="412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Para  instalar  o  Linux  Ubuntu  virtualizado  dentro  do  Sistema  Operacional Windows  (ou  qualquer  outro),  precisamos  fazer  download  de  um  software  para auxiliar na virtualização.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259632" y="2113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entury Schoolbook"/>
              <a:buNone/>
            </a:pPr>
            <a:r>
              <a:rPr lang="pt-BR" sz="3200" b="1" cap="none">
                <a:solidFill>
                  <a:srgbClr val="002060"/>
                </a:solidFill>
              </a:rPr>
              <a:t>Mas o que é virtualização</a:t>
            </a:r>
            <a:r>
              <a:rPr lang="pt-BR" sz="3200" b="1">
                <a:solidFill>
                  <a:srgbClr val="002060"/>
                </a:solidFill>
              </a:rPr>
              <a:t>?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0" y="1988840"/>
            <a:ext cx="9144396" cy="448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Uma </a:t>
            </a:r>
            <a:r>
              <a:rPr lang="pt-BR" sz="2800" b="1" dirty="0"/>
              <a:t>máquina virtual </a:t>
            </a:r>
            <a:r>
              <a:rPr lang="pt-BR" sz="2800" b="1" dirty="0">
                <a:solidFill>
                  <a:srgbClr val="00B0F0"/>
                </a:solidFill>
              </a:rPr>
              <a:t>(VM – virtual machine)</a:t>
            </a:r>
            <a:r>
              <a:rPr lang="pt-BR" sz="2800" dirty="0">
                <a:solidFill>
                  <a:srgbClr val="00B0F0"/>
                </a:solidFill>
              </a:rPr>
              <a:t> é um computador lógico que existe dentro de um computador físico</a:t>
            </a:r>
            <a:r>
              <a:rPr lang="pt-BR" sz="2800" dirty="0"/>
              <a:t>, ou seja, você não consegue manuseá-lo como uma mesa ou uma cadeira.</a:t>
            </a:r>
            <a:endParaRPr dirty="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Ela se comporta como se fosse uma máquina no mundo real, mas existe somente dentro de um software.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7EF3D67-6335-43AD-94AD-484AFA03D906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 dirty="0"/>
              <a:t>Tipos de Virtualização</a:t>
            </a:r>
            <a:endParaRPr dirty="0"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-397" y="2348880"/>
            <a:ext cx="9144793" cy="412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t-BR" sz="3200" dirty="0"/>
              <a:t> </a:t>
            </a:r>
            <a:r>
              <a:rPr lang="pt-BR" sz="2800" dirty="0">
                <a:solidFill>
                  <a:srgbClr val="002060"/>
                </a:solidFill>
              </a:rPr>
              <a:t>Virtualização de hardware:  </a:t>
            </a:r>
            <a:r>
              <a:rPr lang="pt-BR" sz="2800" dirty="0"/>
              <a:t>Instalação de vários  sistemas  operacionais na  mesma  máquina.  Pode  ser  feito  esse  tipo  de  instalação  através  de softwares  específicos  denominados  “</a:t>
            </a:r>
            <a:r>
              <a:rPr lang="pt-BR" sz="2800" dirty="0" err="1"/>
              <a:t>virtualizadores</a:t>
            </a:r>
            <a:r>
              <a:rPr lang="pt-BR" sz="2800" dirty="0"/>
              <a:t>”.  Eles  geram máquinas virtuais (VMs) para lhe auxiliar na instalação.</a:t>
            </a:r>
            <a:endParaRPr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1547664" y="4269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Schoolbook"/>
              <a:buNone/>
            </a:pPr>
            <a:r>
              <a:rPr lang="pt-BR" sz="2800" b="1"/>
              <a:t>Virtualização de servidores</a:t>
            </a:r>
            <a:br>
              <a:rPr lang="pt-BR" sz="2800"/>
            </a:br>
            <a:endParaRPr/>
          </a:p>
        </p:txBody>
      </p:sp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793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t-BR" sz="3200"/>
              <a:t>A virtualização de servidores permite que vários sistemas operacionais sejam executados em um único servidor físico como máquinas virtuais altamente eficientes.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1547664" y="4269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Schoolbook"/>
              <a:buNone/>
            </a:pPr>
            <a:r>
              <a:rPr lang="pt-BR" sz="2800" b="1"/>
              <a:t>Virtualização de servidores</a:t>
            </a:r>
            <a:br>
              <a:rPr lang="pt-BR" sz="2800"/>
            </a:br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-793" y="1268760"/>
            <a:ext cx="9144793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t-BR" sz="3200"/>
              <a:t>Os principais benefícios incluem: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Maior eficiência da TI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Redução dos custos operacionais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Mais rapidez na implantação de cargas de trabalho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Melhor desempenho dos aplicativos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Maior disponibilidade do servidor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2240"/>
              <a:buChar char="🞆"/>
            </a:pPr>
            <a:r>
              <a:rPr lang="pt-BR" sz="3200"/>
              <a:t>Eliminação da complexidade e da proliferação de servidores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E9DC9A-36B2-4A2A-B799-6059F8C0001E}"/>
              </a:ext>
            </a:extLst>
          </p:cNvPr>
          <p:cNvSpPr/>
          <p:nvPr/>
        </p:nvSpPr>
        <p:spPr>
          <a:xfrm>
            <a:off x="533820" y="354360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0" y="1196752"/>
            <a:ext cx="9144396" cy="429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>
                <a:solidFill>
                  <a:srgbClr val="002060"/>
                </a:solidFill>
              </a:rPr>
              <a:t>Virtualização  da  apresentação:  </a:t>
            </a:r>
            <a:r>
              <a:rPr lang="pt-BR" sz="2800"/>
              <a:t>acesso  a  um  sistema  operacional completo  e  seus  aplicativos  de  qualquer  lugar,  sem  a  necessidade deste estar instalado na máquina física.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>
                <a:solidFill>
                  <a:srgbClr val="002060"/>
                </a:solidFill>
              </a:rPr>
              <a:t> Virtualização  de  aplicativos:  </a:t>
            </a:r>
            <a:r>
              <a:rPr lang="pt-BR" sz="2800"/>
              <a:t>acesso  a  aplicativos  instalados  em  outro computador e não na máquina física que será utilizado.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entury Schoolbook"/>
              <a:buNone/>
            </a:pPr>
            <a:r>
              <a:rPr lang="pt-BR" sz="3200" b="1"/>
              <a:t>Virtualização de redes</a:t>
            </a:r>
            <a:br>
              <a:rPr lang="pt-BR" sz="3200"/>
            </a:br>
            <a:endParaRPr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397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Ao reproduzir completamente uma rede física, a </a:t>
            </a:r>
            <a:r>
              <a:rPr lang="pt-BR" sz="2800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virtualização de redes</a:t>
            </a:r>
            <a:r>
              <a:rPr lang="pt-BR" sz="2800" dirty="0">
                <a:solidFill>
                  <a:srgbClr val="00B0F0"/>
                </a:solidFill>
              </a:rPr>
              <a:t> permite que os aplicativos sejam executados em uma rede virtual como se estivessem sendo executados em uma rede física</a:t>
            </a:r>
            <a:r>
              <a:rPr lang="pt-BR" sz="2800" dirty="0"/>
              <a:t>, porém, com mais benefícios operacionais e toda a independência de hardware da virtualização. (A virtualização de redes apresenta serviços e dispositivos lógicos do sistema de redes, ou seja, portas lógicas, switches, roteadores, firewalls, balanceadores de carga, </a:t>
            </a:r>
            <a:r>
              <a:rPr lang="pt-BR" sz="2800" dirty="0" err="1"/>
              <a:t>VPNs</a:t>
            </a:r>
            <a:r>
              <a:rPr lang="pt-BR" sz="2800" dirty="0"/>
              <a:t> e outros, para cargas de trabalho conectadas.)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CC783A-D1C8-4279-B0B6-3BE9285B5F17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1547664" y="64435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Century Schoolbook"/>
              <a:buNone/>
            </a:pPr>
            <a:r>
              <a:rPr lang="pt-BR" sz="2880" b="1" dirty="0"/>
              <a:t>Virtualização de desktops</a:t>
            </a:r>
            <a:br>
              <a:rPr lang="pt-BR" sz="2880" dirty="0"/>
            </a:br>
            <a:br>
              <a:rPr lang="pt-BR" sz="2880" dirty="0"/>
            </a:br>
            <a:endParaRPr sz="27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-793" y="1600200"/>
            <a:ext cx="9144793" cy="461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A implantação de desktops como um serviço gerenciado </a:t>
            </a:r>
            <a:r>
              <a:rPr lang="pt-BR" sz="2800" dirty="0">
                <a:solidFill>
                  <a:srgbClr val="00B0F0"/>
                </a:solidFill>
              </a:rPr>
              <a:t>permite que as organizações de TI respondam mais rapidamente às novas necessidades do local de trabalho e às oportunidades que surgirem. </a:t>
            </a:r>
            <a:r>
              <a:rPr lang="pt-BR" sz="2800" dirty="0"/>
              <a:t>Os desktops e os aplicativos virtualizados também podem ser fornecidos com rapidez e facilidade a filiais, funcionários externos e terceirizados e trabalhadores móveis, utilizando tablets iPad e Android.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>
            <a:spLocks noGrp="1"/>
          </p:cNvSpPr>
          <p:nvPr>
            <p:ph type="title"/>
          </p:nvPr>
        </p:nvSpPr>
        <p:spPr>
          <a:xfrm>
            <a:off x="1475656" y="102870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Century Schoolbook"/>
              <a:buNone/>
            </a:pPr>
            <a:r>
              <a:rPr lang="pt-BR" sz="2520"/>
              <a:t>Virtualização x computação em nuvem</a:t>
            </a:r>
            <a:br>
              <a:rPr lang="pt-BR" sz="2520"/>
            </a:br>
            <a:br>
              <a:rPr lang="pt-BR" sz="2880"/>
            </a:br>
            <a:br>
              <a:rPr lang="pt-BR" sz="2880"/>
            </a:br>
            <a:endParaRPr sz="2700"/>
          </a:p>
        </p:txBody>
      </p:sp>
      <p:sp>
        <p:nvSpPr>
          <p:cNvPr id="337" name="Google Shape;337;p48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397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A virtualização é um software que torna os ambientes de computação independentes da infraestrutura física, enquanto a computação em nuvem é um serviço que fornece recursos compartilhados de computação (software e/ou dados) sob demanda pela Internet. Como soluções complementares, as organizações podem começar com a virtualização dos seus servidores e, em seguida, realizar a migração para a computação em nuvem, obtendo ainda mais agilidade e autoatendimento.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692275" y="-100013"/>
            <a:ext cx="7305675" cy="11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66"/>
                </a:solidFill>
              </a:rPr>
              <a:t>Conteúdo Programático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179388" y="1489075"/>
            <a:ext cx="89646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lnSpc>
                <a:spcPct val="71000"/>
              </a:lnSpc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pt-BR"/>
              <a:t> 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Virtualização no Mercado de trabalho 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Virtualização e tipos de virtualização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Máquinas virtuais 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Propriedades das máquinas virtuais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Tipos de virtualização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ISO</a:t>
            </a:r>
            <a:endParaRPr/>
          </a:p>
          <a:p>
            <a:pPr marL="334963" lvl="0" indent="-33496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Char char="⚪"/>
            </a:pPr>
            <a:r>
              <a:rPr lang="pt-BR"/>
              <a:t>Instalação do Sistema Via VM</a:t>
            </a: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0" lvl="0" indent="0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5760"/>
              <a:buFont typeface="Noto Sans Symbols"/>
              <a:buNone/>
            </a:pPr>
            <a:r>
              <a:rPr lang="pt-BR" sz="7200"/>
              <a:t>	</a:t>
            </a: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/>
          </a:p>
          <a:p>
            <a:pPr marL="334963" lvl="0" indent="-213043" algn="l" rtl="0">
              <a:lnSpc>
                <a:spcPct val="71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sldNum" idx="12"/>
          </p:nvPr>
        </p:nvSpPr>
        <p:spPr>
          <a:xfrm>
            <a:off x="6553200" y="6284913"/>
            <a:ext cx="212566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1331640" y="156651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Century Schoolbook"/>
              <a:buNone/>
            </a:pPr>
            <a:r>
              <a:rPr lang="pt-BR" sz="3240"/>
              <a:t>Benefícios da virtualização</a:t>
            </a:r>
            <a:br>
              <a:rPr lang="pt-BR" sz="2520"/>
            </a:br>
            <a:br>
              <a:rPr lang="pt-BR" sz="2520"/>
            </a:br>
            <a:br>
              <a:rPr lang="pt-BR" sz="2880"/>
            </a:br>
            <a:br>
              <a:rPr lang="pt-BR" sz="2880"/>
            </a:br>
            <a:endParaRPr sz="2700"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397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virtualização pode aumentar a agilidade, a flexibilidade e o dimensionamento da TI e, ao mesmo tempo, proporcionar uma economia significativa. Alguns dos benefícios da virtualização, como a maior mobilidade das cargas de trabalho, o aumento do desempenho e da disponibilidade dos recursos ou a automação das operações, simplificam o gerenciamento da infraestrutura de TI e permitem reduzir os custos de propriedade e operacionais.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1331640" y="156651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Century Schoolbook"/>
              <a:buNone/>
            </a:pPr>
            <a:r>
              <a:rPr lang="pt-BR" sz="3240"/>
              <a:t>Benefícios da virtualização</a:t>
            </a:r>
            <a:br>
              <a:rPr lang="pt-BR" sz="2520"/>
            </a:br>
            <a:br>
              <a:rPr lang="pt-BR" sz="2520"/>
            </a:br>
            <a:br>
              <a:rPr lang="pt-BR" sz="2880"/>
            </a:br>
            <a:br>
              <a:rPr lang="pt-BR" sz="2880"/>
            </a:br>
            <a:endParaRPr sz="2700"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397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Redução ou eliminação do tempo de inatividade.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Aumento de produtividade, eficiência, agilidade e capacidade de resposta da TI.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Mais rapidez no aprovisionamento de aplicativos e recursos.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Melhor continuidade de negócios e DR.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Gerenciamento simplificado de data centers.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Disponibilidade de um data center real definido por software.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F1F684-2FF1-49E0-A65E-B321EF8B284E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>
            <a:off x="1331640" y="156651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Century Schoolbook"/>
              <a:buNone/>
            </a:pPr>
            <a:r>
              <a:rPr lang="pt-BR" sz="3240"/>
              <a:t>ISO</a:t>
            </a:r>
            <a:br>
              <a:rPr lang="pt-BR" sz="2520"/>
            </a:br>
            <a:br>
              <a:rPr lang="pt-BR" sz="2520"/>
            </a:br>
            <a:br>
              <a:rPr lang="pt-BR" sz="2880"/>
            </a:br>
            <a:br>
              <a:rPr lang="pt-BR" sz="2880"/>
            </a:br>
            <a:endParaRPr sz="2700"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>
            <a:off x="-397" y="1600200"/>
            <a:ext cx="9144397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Uma </a:t>
            </a:r>
            <a:r>
              <a:rPr lang="pt-BR" sz="2800" dirty="0">
                <a:solidFill>
                  <a:srgbClr val="00B0F0"/>
                </a:solidFill>
              </a:rPr>
              <a:t>imagem ISO compreende uma série de arquivos reunidos em um só. </a:t>
            </a:r>
            <a:endParaRPr dirty="0">
              <a:solidFill>
                <a:srgbClr val="00B0F0"/>
              </a:solidFill>
            </a:endParaRPr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Hoje, praticamente todos os programas gravadores são capazes de interpretar este conteúdo e gravá-lo. </a:t>
            </a:r>
            <a:endParaRPr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● Todos </a:t>
            </a:r>
            <a:r>
              <a:rPr lang="pt-BR" sz="2800" dirty="0">
                <a:solidFill>
                  <a:srgbClr val="00B0F0"/>
                </a:solidFill>
              </a:rPr>
              <a:t>os dados de uma imagem ISO são mantidos sem nenhum tipo de compressão. Isso significa que o tamanho de um arquivo ISO representa o tamanho real que é ocupado em um CD ou DVD.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917166-8D9D-4D2A-B112-3CFB194E7C39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1331640" y="156651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40"/>
              <a:buFont typeface="Century Schoolbook"/>
              <a:buNone/>
            </a:pPr>
            <a:r>
              <a:rPr lang="pt-BR" sz="3240"/>
              <a:t>ISO</a:t>
            </a:r>
            <a:br>
              <a:rPr lang="pt-BR" sz="2520"/>
            </a:br>
            <a:br>
              <a:rPr lang="pt-BR" sz="2520"/>
            </a:br>
            <a:br>
              <a:rPr lang="pt-BR" sz="2880"/>
            </a:br>
            <a:br>
              <a:rPr lang="pt-BR" sz="2880"/>
            </a:br>
            <a:endParaRPr sz="2700"/>
          </a:p>
        </p:txBody>
      </p:sp>
      <p:sp>
        <p:nvSpPr>
          <p:cNvPr id="365" name="Google Shape;365;p52"/>
          <p:cNvSpPr txBox="1">
            <a:spLocks noGrp="1"/>
          </p:cNvSpPr>
          <p:nvPr>
            <p:ph type="body" idx="1"/>
          </p:nvPr>
        </p:nvSpPr>
        <p:spPr>
          <a:xfrm>
            <a:off x="-397" y="1196752"/>
            <a:ext cx="9144397" cy="5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São  </a:t>
            </a:r>
            <a:r>
              <a:rPr lang="pt-BR" sz="2800" dirty="0">
                <a:solidFill>
                  <a:srgbClr val="00B0F0"/>
                </a:solidFill>
              </a:rPr>
              <a:t>código de boot, estruturas e atributos também fazem parte de uma imagem. </a:t>
            </a:r>
            <a:r>
              <a:rPr lang="pt-BR" sz="2800" dirty="0"/>
              <a:t>Essas características fazem deste </a:t>
            </a:r>
            <a:r>
              <a:rPr lang="pt-BR" sz="2800" dirty="0">
                <a:solidFill>
                  <a:srgbClr val="00B0F0"/>
                </a:solidFill>
              </a:rPr>
              <a:t>formato uma alternativa válida para a distribuição de softwares,</a:t>
            </a:r>
            <a:r>
              <a:rPr lang="pt-BR" sz="2800" dirty="0"/>
              <a:t> por exemplo. Em vez da confecção e distribuição de uma mídia física, basta transferir este conteúdo pela internet ou por um ambiente de rede. </a:t>
            </a:r>
            <a:endParaRPr dirty="0"/>
          </a:p>
          <a:p>
            <a:pPr marL="274320" lvl="0" indent="-14986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● </a:t>
            </a:r>
            <a:r>
              <a:rPr lang="pt-BR" sz="2800" dirty="0">
                <a:solidFill>
                  <a:srgbClr val="00B0F0"/>
                </a:solidFill>
              </a:rPr>
              <a:t>A sigla ISO vem de </a:t>
            </a:r>
            <a:r>
              <a:rPr lang="pt-BR" sz="2800" dirty="0" err="1">
                <a:solidFill>
                  <a:srgbClr val="00B0F0"/>
                </a:solidFill>
              </a:rPr>
              <a:t>International</a:t>
            </a:r>
            <a:r>
              <a:rPr lang="pt-BR" sz="2800" dirty="0">
                <a:solidFill>
                  <a:srgbClr val="00B0F0"/>
                </a:solidFill>
              </a:rPr>
              <a:t> </a:t>
            </a:r>
            <a:r>
              <a:rPr lang="pt-BR" sz="2800" dirty="0" err="1">
                <a:solidFill>
                  <a:srgbClr val="00B0F0"/>
                </a:solidFill>
              </a:rPr>
              <a:t>Organization</a:t>
            </a:r>
            <a:r>
              <a:rPr lang="pt-BR" sz="2800" dirty="0">
                <a:solidFill>
                  <a:srgbClr val="00B0F0"/>
                </a:solidFill>
              </a:rPr>
              <a:t> for </a:t>
            </a:r>
            <a:r>
              <a:rPr lang="pt-BR" sz="2800" dirty="0" err="1">
                <a:solidFill>
                  <a:srgbClr val="00B0F0"/>
                </a:solidFill>
              </a:rPr>
              <a:t>Standardization</a:t>
            </a:r>
            <a:r>
              <a:rPr lang="pt-BR" sz="2800" dirty="0">
                <a:solidFill>
                  <a:srgbClr val="00B0F0"/>
                </a:solidFill>
              </a:rPr>
              <a:t> </a:t>
            </a:r>
            <a:r>
              <a:rPr lang="pt-BR" sz="2800" dirty="0"/>
              <a:t>(Organização Internacional para Padronização) e vem do sistema de arquivos ISO 9660, usado em CDs e DVDs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F30E80-8C7F-4563-8A5D-1FE8F3DE4F99}"/>
              </a:ext>
            </a:extLst>
          </p:cNvPr>
          <p:cNvSpPr/>
          <p:nvPr/>
        </p:nvSpPr>
        <p:spPr>
          <a:xfrm>
            <a:off x="446928" y="141028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xfrm>
            <a:off x="1208856" y="2716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Century Schoolbook"/>
              <a:buNone/>
            </a:pPr>
            <a:r>
              <a:rPr lang="pt-BR" b="1" cap="none" dirty="0">
                <a:solidFill>
                  <a:srgbClr val="002060"/>
                </a:solidFill>
              </a:rPr>
              <a:t>Para efetuar o download</a:t>
            </a:r>
            <a:endParaRPr dirty="0"/>
          </a:p>
        </p:txBody>
      </p:sp>
      <p:pic>
        <p:nvPicPr>
          <p:cNvPr id="372" name="Google Shape;37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18494"/>
            <a:ext cx="9144000" cy="172782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/>
          <p:nvPr/>
        </p:nvSpPr>
        <p:spPr>
          <a:xfrm>
            <a:off x="0" y="3573016"/>
            <a:ext cx="9144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Após  concluir  o  download,  execute  o  instalador.  O  processo  é  bem  simples, basta clicar em “Next” nas janelas que aparecem até concluir. 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6FC4459-F845-4F1D-B5CC-731C3DCE753A}"/>
              </a:ext>
            </a:extLst>
          </p:cNvPr>
          <p:cNvSpPr/>
          <p:nvPr/>
        </p:nvSpPr>
        <p:spPr>
          <a:xfrm>
            <a:off x="324144" y="28322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700"/>
              <a:buFont typeface="Century Schoolbook"/>
              <a:buNone/>
            </a:pPr>
            <a:r>
              <a:rPr lang="pt-BR" sz="2700" b="1" cap="none">
                <a:solidFill>
                  <a:srgbClr val="002060"/>
                </a:solidFill>
              </a:rPr>
              <a:t>Instalando o VirtualBox</a:t>
            </a:r>
            <a:endParaRPr sz="2700" b="1" cap="none">
              <a:solidFill>
                <a:srgbClr val="002060"/>
              </a:solidFill>
            </a:endParaRPr>
          </a:p>
        </p:txBody>
      </p:sp>
      <p:pic>
        <p:nvPicPr>
          <p:cNvPr id="380" name="Google Shape;380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22647" y="2787837"/>
            <a:ext cx="6336705" cy="38460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/>
          <p:nvPr/>
        </p:nvSpPr>
        <p:spPr>
          <a:xfrm>
            <a:off x="0" y="764704"/>
            <a:ext cx="914439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  software  </a:t>
            </a:r>
            <a:r>
              <a:rPr lang="pt-BR" sz="2800" b="0" i="0" u="none" strike="noStrike" cap="none" dirty="0" err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VirtualBox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em  sua  primeira  execução.  O primeiro  passo  que  deve  ser  seguido  é  a  de  criação  de  uma  nova  VM  (Virtual Machine – máquina virtual). Para isso clique no botão “Novo”.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621BCD-4581-4C71-A4D8-ECC329FC2ABD}"/>
              </a:ext>
            </a:extLst>
          </p:cNvPr>
          <p:cNvSpPr/>
          <p:nvPr/>
        </p:nvSpPr>
        <p:spPr>
          <a:xfrm>
            <a:off x="7359352" y="4366247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entury Schoolbook"/>
              <a:buNone/>
            </a:pPr>
            <a:r>
              <a:rPr lang="pt-BR" sz="2400" b="1" cap="none">
                <a:solidFill>
                  <a:srgbClr val="002060"/>
                </a:solidFill>
              </a:rPr>
              <a:t>Ao  clicar  no  botão  “novo”  será  exibida  uma  caixa  de  diálogo  desejando  boas vindas. Nesse passo é só clicar em “Próximo” como mostra a figura:</a:t>
            </a:r>
            <a:endParaRPr/>
          </a:p>
        </p:txBody>
      </p:sp>
      <p:pic>
        <p:nvPicPr>
          <p:cNvPr id="388" name="Google Shape;388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700808"/>
            <a:ext cx="7024638" cy="47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-397" y="188640"/>
            <a:ext cx="9144793" cy="628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clicar no botão  “Próximo(N)”,  a caixa de diálogo que será exibida será a de  criação  da  máquina  virtual.  Será  solicitado  um  nome,  um  tipo  de  sistema operacional  (OS  Type)  e  uma  versão.  A  Figura  3  mostra  que  o  nome  escolhido  foi “Ubuntu  12.04”  e  a  versão escolhida  foi  “Ubuntu”.  Clique  em  “Próximo”.</a:t>
            </a:r>
            <a:endParaRPr/>
          </a:p>
        </p:txBody>
      </p:sp>
      <p:pic>
        <p:nvPicPr>
          <p:cNvPr id="395" name="Google Shape;39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4510" y="2780927"/>
            <a:ext cx="5542670" cy="388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body" idx="1"/>
          </p:nvPr>
        </p:nvSpPr>
        <p:spPr>
          <a:xfrm>
            <a:off x="-397" y="692696"/>
            <a:ext cx="9144397" cy="578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próxima caixa de diálogo perguntará quanto de memória RAM gostaríamos de disponibilizar para a máquina virtual. 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>
                <a:solidFill>
                  <a:srgbClr val="FF0000"/>
                </a:solidFill>
              </a:rPr>
              <a:t>OBS.</a:t>
            </a:r>
            <a:r>
              <a:rPr lang="pt-BR" sz="2800"/>
              <a:t>Note que o  VirtualBox  faz um cálculo de proporção de quanto pode ser utilizado  de  memória  com  base  na  memória  total  do  computador  que  está  sendo instalado.  Na  Figura  4  você  pode  observar  que  tem  4GB  de  memória  RAM (4096MB).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 txBox="1">
            <a:spLocks noGrp="1"/>
          </p:cNvSpPr>
          <p:nvPr>
            <p:ph type="body" idx="1"/>
          </p:nvPr>
        </p:nvSpPr>
        <p:spPr>
          <a:xfrm>
            <a:off x="-397" y="1412776"/>
            <a:ext cx="9144397" cy="506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O  programa  está  aconselhando  a  utilizar  no  máximo  a  metade  dessa memória para a máquina virtual (linha verde). Pode ser utilizado mais? Pode, mas o programa cria uma linha vermelha informando que a utilização de mais da metade da memória física pode prejudicar o desempenho do  sistema operacional base e da máquina virtual. Para essa máquina virtual foi utilizado 1/3 da memória física, ou seja, apenas 1GB (1024MB).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0" y="1484784"/>
            <a:ext cx="9144000" cy="498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Adote a </a:t>
            </a:r>
            <a:r>
              <a:rPr lang="pt-BR" sz="2800" dirty="0">
                <a:solidFill>
                  <a:schemeClr val="tx1"/>
                </a:solidFill>
              </a:rPr>
              <a:t>virtualização</a:t>
            </a:r>
            <a:r>
              <a:rPr lang="pt-BR" sz="2800" dirty="0"/>
              <a:t>. A </a:t>
            </a:r>
            <a:r>
              <a:rPr lang="pt-BR" sz="2800" dirty="0">
                <a:solidFill>
                  <a:srgbClr val="00B0F0"/>
                </a:solidFill>
              </a:rPr>
              <a:t>virtualização depende do software para simular a funcionalidade do hardware</a:t>
            </a:r>
            <a:r>
              <a:rPr lang="pt-BR" sz="2800" dirty="0"/>
              <a:t> e criar um sistema de computador virtual. </a:t>
            </a:r>
            <a:endParaRPr dirty="0"/>
          </a:p>
          <a:p>
            <a:pPr marL="274320" lvl="0" indent="-14986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Com isso, as organizações de TI podem executar mais de um sistema virtual, e vários sistemas operacionais e aplicativos, em um único servidor. Os benefícios resultantes incluem economia de escala e maior eficiência.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1187624" y="-29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980E0F-2EE6-4561-94E4-642E85C9B06C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404664"/>
            <a:ext cx="8892480" cy="565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-397" y="116632"/>
            <a:ext cx="9144793" cy="63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/>
              <a:t>O  próximo  passo  consiste  em  criar  um  Disco  Rígido  Virtual.  A  Figura  5 mostra a caixa de diálogo referente à criação do disco rígido. Nessa caixa de diálogo podemos  criar  um  novo  disco  virtual  ou  utilizar  um  disco  existente.  Como  é  a primeira  virtualização  que  estamos  fazendo,  vamos  criar  um  novo  disco.  Marque  a opção “Criar novo disco rígido” e clique em “Próximo”.</a:t>
            </a:r>
            <a:endParaRPr/>
          </a:p>
        </p:txBody>
      </p:sp>
      <p:pic>
        <p:nvPicPr>
          <p:cNvPr id="420" name="Google Shape;42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640" y="2780928"/>
            <a:ext cx="6192688" cy="388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395536" y="116632"/>
            <a:ext cx="8208912" cy="63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000"/>
              <a:t>O próximo passo é a escolha de qual tipo de arquivo queremos para o nosso “HD  virtual”.  O  mais  utilizado  é  o  tipo  VDI  (VirtualBox  Disk  Image  –  Imagem  de disco  VirtualBox).  A  Figura  6  mostra  a  escolha  do  tipo  “VDI”.  Clique  no  botão “Próximo”.</a:t>
            </a:r>
            <a:endParaRPr/>
          </a:p>
        </p:txBody>
      </p:sp>
      <p:pic>
        <p:nvPicPr>
          <p:cNvPr id="427" name="Google Shape;42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556792"/>
            <a:ext cx="7008837" cy="487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>
            <a:spLocks noGrp="1"/>
          </p:cNvSpPr>
          <p:nvPr>
            <p:ph type="body" idx="1"/>
          </p:nvPr>
        </p:nvSpPr>
        <p:spPr>
          <a:xfrm>
            <a:off x="12054" y="332656"/>
            <a:ext cx="9131945" cy="633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Após  a  escolha  do  tipo  de  arquivo  será  aberto  uma  caixa  de  diálogo solicitando  o  tipo  de  “disco  virtual”.  Esse  tipo  ditará  como  o  “disco  virtual”  se comportará. Há dois tipos existentes, são eles:</a:t>
            </a:r>
            <a:endParaRPr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Disco dinamicamente alocado (expansível);</a:t>
            </a:r>
            <a:endParaRPr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Disco com tamanho fixo;</a:t>
            </a:r>
            <a:endParaRPr dirty="0"/>
          </a:p>
          <a:p>
            <a:pPr marL="274320" lvl="0" indent="-14986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 dirty="0"/>
              <a:t>O disco virtual “fixo” não poderá ser alterado durante sua existência, ou seja, se criarmos um disco de 8GB de tamanho não  poderemos  mais alterar. Isso é ruim se por acaso o sistema precisar de mais espaço físico para atualizações, instalações de novos programas, entre outros.</a:t>
            </a:r>
            <a:endParaRPr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7EE2E2-F63C-413E-8BE2-A8C3B25A1033}"/>
              </a:ext>
            </a:extLst>
          </p:cNvPr>
          <p:cNvSpPr/>
          <p:nvPr/>
        </p:nvSpPr>
        <p:spPr>
          <a:xfrm>
            <a:off x="6788311" y="3212339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3"/>
          <p:cNvSpPr txBox="1">
            <a:spLocks noGrp="1"/>
          </p:cNvSpPr>
          <p:nvPr>
            <p:ph type="body" idx="1"/>
          </p:nvPr>
        </p:nvSpPr>
        <p:spPr>
          <a:xfrm>
            <a:off x="-397" y="332656"/>
            <a:ext cx="8676853" cy="614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Já o disco virtual “expansível” é alterado automaticamente na medida em que o  sistema  necessitar  de  mais  espaço.  Pode  ser  criado  um  disco  de  8GB,  mas  no decorrer da utilização do ele pode crescer para: 9GB, 10GB, 20GB, etc..</a:t>
            </a:r>
            <a:endParaRPr/>
          </a:p>
        </p:txBody>
      </p:sp>
      <p:pic>
        <p:nvPicPr>
          <p:cNvPr id="440" name="Google Shape;44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11" y="3140968"/>
            <a:ext cx="9077175" cy="119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396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Na  Figura  7  foi  utilizado  um  disco  virtual  de  “Tamanho  Fixo”.  Escolha  a melhor opção para o seu computador e em seguida clique em “Próximo”.</a:t>
            </a: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1772816"/>
            <a:ext cx="7056784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5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396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a escolha do “disco virtual”,  abrirá uma caixa de diálogo perguntando o tamanho  que  você  deseja  para  o  disco  virtual.  Tenha  muita  atenção  nesse  passo, não disponibilize mais de 50% do tamanho total do HD. Ele aceita partições de até 2.00  TB,  isto  devido  ao  fato  dos  sistemas  de  arquivos  do  Linux  conseguirem gerenciar arquivos com tamanha dimensão. Na Figura 8 foi escolhido o tamanho de10,00 GB para o disco virtual. Em seguida, clique em “Próximo”.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620688"/>
            <a:ext cx="7706473" cy="5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7"/>
          <p:cNvSpPr txBox="1">
            <a:spLocks noGrp="1"/>
          </p:cNvSpPr>
          <p:nvPr>
            <p:ph type="body" idx="1"/>
          </p:nvPr>
        </p:nvSpPr>
        <p:spPr>
          <a:xfrm>
            <a:off x="0" y="188640"/>
            <a:ext cx="9144000" cy="628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próxima caixa de diálogo mostra as configurações que foram executadas. A Figura 9 mostra um resumo da configuração. Apenas clique no botão “Criar”.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pic>
        <p:nvPicPr>
          <p:cNvPr id="466" name="Google Shape;46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592" y="1692402"/>
            <a:ext cx="677227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8"/>
          <p:cNvSpPr txBox="1">
            <a:spLocks noGrp="1"/>
          </p:cNvSpPr>
          <p:nvPr>
            <p:ph type="body" idx="1"/>
          </p:nvPr>
        </p:nvSpPr>
        <p:spPr>
          <a:xfrm>
            <a:off x="251520" y="260648"/>
            <a:ext cx="8892480" cy="60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Surgirá  uma  caixa  de  diálogo  informando  o  “tempo  restante”  para  a  criação do disco virtual. A Figura 10 demonstra essa caixa de diálogo.</a:t>
            </a:r>
            <a:endParaRPr/>
          </a:p>
        </p:txBody>
      </p:sp>
      <p:pic>
        <p:nvPicPr>
          <p:cNvPr id="473" name="Google Shape;47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34" y="1988840"/>
            <a:ext cx="9110266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-108520" y="1600200"/>
            <a:ext cx="925252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Devido às limitações dos servidores, muitas organizações de TI precisam implantar vários servidores, cada um operando a uma fração de sua capacidade, para acompanhar as grandes demandas atuais de armazenamento e processamento. O resultado: muita ineficiência e custos operacionais excessivos.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9"/>
          <p:cNvSpPr txBox="1">
            <a:spLocks noGrp="1"/>
          </p:cNvSpPr>
          <p:nvPr>
            <p:ph type="body" idx="1"/>
          </p:nvPr>
        </p:nvSpPr>
        <p:spPr>
          <a:xfrm>
            <a:off x="0" y="1268760"/>
            <a:ext cx="8820472" cy="520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 a  conclusão  da  criação  do  disco  virtual  o  assistente  será  encerrado  e voltará  para  a  tela  inicial  do  programa  VirtualBox,  porém,  a  máquina  virtual denominada Ubuntu 12.04 já estará criada. A Figura 11 mostra a máquina virtual já criada.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0" y="332656"/>
            <a:ext cx="8820472" cy="614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652" y="188640"/>
            <a:ext cx="9080525" cy="628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1"/>
          <p:cNvSpPr txBox="1">
            <a:spLocks noGrp="1"/>
          </p:cNvSpPr>
          <p:nvPr>
            <p:ph type="title"/>
          </p:nvPr>
        </p:nvSpPr>
        <p:spPr>
          <a:xfrm>
            <a:off x="1475656" y="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Century Schoolbook"/>
              <a:buNone/>
            </a:pPr>
            <a:r>
              <a:rPr lang="pt-BR" b="1" cap="none">
                <a:solidFill>
                  <a:srgbClr val="002060"/>
                </a:solidFill>
              </a:rPr>
              <a:t>Configurações da máquina virtual</a:t>
            </a:r>
            <a:endParaRPr/>
          </a:p>
        </p:txBody>
      </p:sp>
      <p:sp>
        <p:nvSpPr>
          <p:cNvPr id="493" name="Google Shape;493;p71"/>
          <p:cNvSpPr txBox="1">
            <a:spLocks noGrp="1"/>
          </p:cNvSpPr>
          <p:nvPr>
            <p:ph type="body" idx="1"/>
          </p:nvPr>
        </p:nvSpPr>
        <p:spPr>
          <a:xfrm>
            <a:off x="0" y="1916832"/>
            <a:ext cx="9144000" cy="455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>
                <a:solidFill>
                  <a:srgbClr val="002060"/>
                </a:solidFill>
              </a:rPr>
              <a:t>Primeira Configuração (opcional):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 memória  que  foi  disponibilizada  para  criação  da  máquina  virtual  deve  ser compartilhada  com  a  “Memória  de  vídeo”.  Por  padrão  a  memória  compartilhada para  o  vídeo  é  12MB.  A  Figura  11  mostra  que  na  categoria  “Exibir”  o  vídeo  já  foi alterado para 128MB.</a:t>
            </a: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D30ACF7-8D68-4921-A840-3FD09F637774}"/>
              </a:ext>
            </a:extLst>
          </p:cNvPr>
          <p:cNvSpPr/>
          <p:nvPr/>
        </p:nvSpPr>
        <p:spPr>
          <a:xfrm>
            <a:off x="6490262" y="1459632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>
            <a:spLocks noGrp="1"/>
          </p:cNvSpPr>
          <p:nvPr>
            <p:ph type="body" idx="1"/>
          </p:nvPr>
        </p:nvSpPr>
        <p:spPr>
          <a:xfrm>
            <a:off x="0" y="1052736"/>
            <a:ext cx="9144000" cy="542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máquina virtual não saberá de onde buscar a inicialização (boot). Devemos informar para ela se vamos inserir um CD/DVD no drive ou se vamos utilizar uma imagem “.iso” (caso você tenha feito download do Ubuntu pelo site). Para  realizar  essa  configuração  entre  na  opção  “Armazenamento”.  A  Figura 12 mostra a caixa de diálogo “Armazenamento”.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endParaRPr/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0648"/>
            <a:ext cx="8964488" cy="568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4"/>
          <p:cNvSpPr txBox="1">
            <a:spLocks noGrp="1"/>
          </p:cNvSpPr>
          <p:nvPr>
            <p:ph type="body" idx="1"/>
          </p:nvPr>
        </p:nvSpPr>
        <p:spPr>
          <a:xfrm>
            <a:off x="-397" y="1196752"/>
            <a:ext cx="9144397" cy="5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Caso  você  tenha  feito  o  download  do  arquivo  iso  do  site,  utilize  a  opção “Selecione  um  arquivo  de  CD/DVD  virtual”  e  selecione  o  arquivo  no  seu computador. Caso utilize o CD de instalação, é preciso configurar a máquina virtual para ela interagir com o drive de  CD  da máquina física, ou seja, do computador. A máquina virtual vai identificar o drive de CD/DVD como “Drive Hospedeiro”.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5"/>
          <p:cNvSpPr txBox="1">
            <a:spLocks noGrp="1"/>
          </p:cNvSpPr>
          <p:nvPr>
            <p:ph type="body" idx="1"/>
          </p:nvPr>
        </p:nvSpPr>
        <p:spPr>
          <a:xfrm>
            <a:off x="107504" y="836712"/>
            <a:ext cx="8640960" cy="458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000"/>
              <a:t>	Marque  o  CD  vazio  na  controladora  IDE,  em  seguida  vá  à  opção  Atributos. Clique  no  CD  ao  lado  da  opção  “Drive  de  CD/DVD”  e  escolha  a  opção  “Drive  do Hospedeiro”. Em seguida, clique no botão “ok”. Agora quando a máquina virtual for inicializada ela buscará o boot a partir do drive de CD/DVD do computador</a:t>
            </a:r>
            <a:r>
              <a:rPr lang="pt-BR"/>
              <a:t>.</a:t>
            </a:r>
            <a:endParaRPr/>
          </a:p>
        </p:txBody>
      </p:sp>
      <p:sp>
        <p:nvSpPr>
          <p:cNvPr id="520" name="Google Shape;520;p75"/>
          <p:cNvSpPr/>
          <p:nvPr/>
        </p:nvSpPr>
        <p:spPr>
          <a:xfrm>
            <a:off x="179512" y="2514272"/>
            <a:ext cx="85689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Encerrando  todos  os  passos  necessários  para  a  configuração  da  máquina virtual,  podemos  clicar  na  opção  “Iniciar(T)”  para  que  a  máquina  efetue  o  boot através do drive de CD/DVD. </a:t>
            </a:r>
            <a:endParaRPr/>
          </a:p>
        </p:txBody>
      </p:sp>
      <p:sp>
        <p:nvSpPr>
          <p:cNvPr id="521" name="Google Shape;521;p75"/>
          <p:cNvSpPr/>
          <p:nvPr/>
        </p:nvSpPr>
        <p:spPr>
          <a:xfrm>
            <a:off x="179512" y="4060372"/>
            <a:ext cx="85689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Durante  o  processo  de  carregamento  é  normal  ele  mostrar  algumas  janelas de aviso, apenas clique em “ok” para ele prosseguir.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Century Schoolbook"/>
              <a:buNone/>
            </a:pPr>
            <a:r>
              <a:rPr lang="pt-BR" b="1" cap="none">
                <a:solidFill>
                  <a:srgbClr val="002060"/>
                </a:solidFill>
              </a:rPr>
              <a:t>INSTALAÇÃO DA DISTRIBUIÇÃO UBUNTU</a:t>
            </a:r>
            <a:endParaRPr/>
          </a:p>
        </p:txBody>
      </p:sp>
      <p:sp>
        <p:nvSpPr>
          <p:cNvPr id="528" name="Google Shape;528;p76"/>
          <p:cNvSpPr txBox="1">
            <a:spLocks noGrp="1"/>
          </p:cNvSpPr>
          <p:nvPr>
            <p:ph type="body" idx="1"/>
          </p:nvPr>
        </p:nvSpPr>
        <p:spPr>
          <a:xfrm>
            <a:off x="-397" y="1988840"/>
            <a:ext cx="9144397" cy="448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a conclusão da instalação e configuração da máquina virtual através do software  VirtualBox, o botão Iniciar foi clicado. A Figura 13  mostra a tela inicial de boot  da  distribuição  Ubuntu  através  do  arquivo  .iso.  Para  prosseguir  a  instalação recomenda-se  escolher  a  língua  “Português  do  Brasil”.  Clique  na  opção  “Instalar  o Ubuntu”.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23948" y="404664"/>
            <a:ext cx="8261488" cy="56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8"/>
          <p:cNvSpPr txBox="1">
            <a:spLocks noGrp="1"/>
          </p:cNvSpPr>
          <p:nvPr>
            <p:ph type="body" idx="1"/>
          </p:nvPr>
        </p:nvSpPr>
        <p:spPr>
          <a:xfrm>
            <a:off x="0" y="620688"/>
            <a:ext cx="9144396" cy="477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Após  clicar  no  botão  “Instalar  o  Ubuntu”,  aparecerá  uma  tela  com  algumas informações colhidas durante o boot, como: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Verificação se realmente tem 4.4 GB de HD disponível;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 Se  o  notebook  (caso  você  esteja  usando  um)  está  conectado  a  uma fonte  de  energia.  Isto  é  verificado  para  que  não  aconteça  de  acabar  a bateria no meio da instalação;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Se o computador está conectado à internet.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57200" y="-198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/>
              <a:t>máquinas virtuais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-108520" y="1600200"/>
            <a:ext cx="925252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Um sistema de computadores virtual é chamado de "</a:t>
            </a:r>
            <a:r>
              <a:rPr lang="pt-BR" sz="2800" dirty="0">
                <a:solidFill>
                  <a:srgbClr val="00B0F0"/>
                </a:solidFill>
              </a:rPr>
              <a:t>máquina virtual</a:t>
            </a:r>
            <a:r>
              <a:rPr lang="pt-BR" sz="2800" dirty="0"/>
              <a:t>" (VM, pela sigla em inglês): </a:t>
            </a:r>
            <a:r>
              <a:rPr lang="pt-BR" sz="2800" dirty="0">
                <a:solidFill>
                  <a:srgbClr val="00B0F0"/>
                </a:solidFill>
              </a:rPr>
              <a:t>um contêiner de software rigidamente isolado que contém um sistema operacional e aplicativos. </a:t>
            </a:r>
            <a:endParaRPr dirty="0">
              <a:solidFill>
                <a:srgbClr val="00B0F0"/>
              </a:solidFill>
            </a:endParaRPr>
          </a:p>
          <a:p>
            <a:pPr marL="274320" lvl="0" indent="-14986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274320" lvl="0" indent="-27432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Cada VM </a:t>
            </a:r>
            <a:r>
              <a:rPr lang="pt-BR" sz="2800" dirty="0">
                <a:solidFill>
                  <a:srgbClr val="00B0F0"/>
                </a:solidFill>
              </a:rPr>
              <a:t>autocontida é completamente independente. </a:t>
            </a:r>
            <a:r>
              <a:rPr lang="pt-BR" sz="2800" dirty="0"/>
              <a:t>Colocar múltiplas VMs em um único computador </a:t>
            </a:r>
            <a:r>
              <a:rPr lang="pt-BR" sz="2800" dirty="0">
                <a:solidFill>
                  <a:srgbClr val="00B0F0"/>
                </a:solidFill>
              </a:rPr>
              <a:t>permite que vários sistemas operacionais e aplicativos sejam executados em um só servidor físico ou "host".</a:t>
            </a:r>
            <a:br>
              <a:rPr lang="pt-BR" sz="2800" dirty="0">
                <a:solidFill>
                  <a:srgbClr val="00B0F0"/>
                </a:solidFill>
              </a:rPr>
            </a:br>
            <a:r>
              <a:rPr lang="pt-BR" sz="2800" dirty="0">
                <a:solidFill>
                  <a:srgbClr val="00B0F0"/>
                </a:solidFill>
              </a:rPr>
              <a:t>em cada uma dessas máquinas</a:t>
            </a:r>
            <a:r>
              <a:rPr lang="pt-BR" sz="2800" dirty="0"/>
              <a:t>, conforme necessário.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D9772B-1216-4D96-9AAD-02B7FB735A25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313085"/>
            <a:ext cx="8273898" cy="6068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4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0"/>
          <p:cNvSpPr txBox="1">
            <a:spLocks noGrp="1"/>
          </p:cNvSpPr>
          <p:nvPr>
            <p:ph type="body" idx="1"/>
          </p:nvPr>
        </p:nvSpPr>
        <p:spPr>
          <a:xfrm>
            <a:off x="-398" y="332656"/>
            <a:ext cx="9144793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Nesta tela aparecem duas opções que podem ser marcadas: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Baixar  atualizações  enquanto  instala  –  Essa  opção  fará  com  que  o instalador execute o comando apt-get update e upgrade no decorrer da instalação;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Instalar este programa de terceiros – Essa opção também fará com que o  instalador  realize  download  de  aplicativos  para  rodar  arquivos diversos como MP3 e flash.</a:t>
            </a:r>
            <a:endParaRPr/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5085184"/>
            <a:ext cx="8203898" cy="128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1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000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Escolha  a  opção  que  desejar  e  clique  em “Continuar”.  A  Figura  15  pergunta qual tipo de instalação é desejada. </a:t>
            </a:r>
            <a:endParaRPr/>
          </a:p>
        </p:txBody>
      </p:sp>
      <p:pic>
        <p:nvPicPr>
          <p:cNvPr id="560" name="Google Shape;56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705697"/>
            <a:ext cx="7477125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2"/>
          <p:cNvSpPr txBox="1">
            <a:spLocks noGrp="1"/>
          </p:cNvSpPr>
          <p:nvPr>
            <p:ph type="title"/>
          </p:nvPr>
        </p:nvSpPr>
        <p:spPr>
          <a:xfrm>
            <a:off x="1403648" y="-198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Century Schoolbook"/>
              <a:buNone/>
            </a:pPr>
            <a:r>
              <a:rPr lang="pt-BR" b="1" cap="none">
                <a:solidFill>
                  <a:srgbClr val="002060"/>
                </a:solidFill>
              </a:rPr>
              <a:t>Opções de instalação</a:t>
            </a:r>
            <a:endParaRPr/>
          </a:p>
        </p:txBody>
      </p:sp>
      <p:sp>
        <p:nvSpPr>
          <p:cNvPr id="567" name="Google Shape;567;p82"/>
          <p:cNvSpPr txBox="1">
            <a:spLocks noGrp="1"/>
          </p:cNvSpPr>
          <p:nvPr>
            <p:ph type="body" idx="1"/>
          </p:nvPr>
        </p:nvSpPr>
        <p:spPr>
          <a:xfrm>
            <a:off x="-397" y="1268760"/>
            <a:ext cx="9144397" cy="520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Apagar  disco  e  reinstalar  o  Ubuntu  –  Essa  opção  apagará  todo  o  HD  e instalará o Ubuntu utilizando todo espaço do HD.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Opção avançada – Essa opção abrirá o gerenciador de partições padrão do Ubuntu chamado de Gparted.</a:t>
            </a:r>
            <a:endParaRPr/>
          </a:p>
        </p:txBody>
      </p:sp>
      <p:pic>
        <p:nvPicPr>
          <p:cNvPr id="568" name="Google Shape;568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520" y="3716188"/>
            <a:ext cx="8712968" cy="122331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2"/>
          <p:cNvSpPr/>
          <p:nvPr/>
        </p:nvSpPr>
        <p:spPr>
          <a:xfrm>
            <a:off x="467544" y="4797152"/>
            <a:ext cx="813690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</a:t>
            </a:r>
            <a:r>
              <a:rPr lang="pt-BR" sz="2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Escolha  Opção  avançada  para  conhecer  a  criação  de  partições  no  Ubuntu. Em seguida clique em “Continuar”.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3"/>
          <p:cNvSpPr txBox="1">
            <a:spLocks noGrp="1"/>
          </p:cNvSpPr>
          <p:nvPr>
            <p:ph type="title"/>
          </p:nvPr>
        </p:nvSpPr>
        <p:spPr>
          <a:xfrm>
            <a:off x="-397" y="541438"/>
            <a:ext cx="914439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Schoolbook"/>
              <a:buNone/>
            </a:pPr>
            <a:r>
              <a:rPr lang="pt-BR" sz="2800">
                <a:solidFill>
                  <a:schemeClr val="dk1"/>
                </a:solidFill>
              </a:rPr>
              <a:t>A  Figura  16  mostra  o  GParted  (particionador)  aberto  mostrando  o  Disco virtual reconhecido como “sda” no diretório “/dev”. </a:t>
            </a:r>
            <a:endParaRPr/>
          </a:p>
        </p:txBody>
      </p:sp>
      <p:pic>
        <p:nvPicPr>
          <p:cNvPr id="576" name="Google Shape;576;p8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51520" y="1640048"/>
            <a:ext cx="7573570" cy="507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4"/>
          <p:cNvSpPr txBox="1">
            <a:spLocks noGrp="1"/>
          </p:cNvSpPr>
          <p:nvPr>
            <p:ph type="body" idx="1"/>
          </p:nvPr>
        </p:nvSpPr>
        <p:spPr>
          <a:xfrm>
            <a:off x="-72404" y="1600200"/>
            <a:ext cx="92168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/>
              <a:t>Após criar a Nova tabela de partição, surgirá um tamanho em MB de espaço livre. Clique no botão “Adicionar” para criar uma nova partição. A Figura  17 mostra a caixa de diálogo de criação de partição.</a:t>
            </a:r>
            <a:endParaRPr/>
          </a:p>
        </p:txBody>
      </p:sp>
      <p:pic>
        <p:nvPicPr>
          <p:cNvPr id="583" name="Google Shape;583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399736"/>
            <a:ext cx="8856984" cy="125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1680" y="2743575"/>
            <a:ext cx="6113528" cy="396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5"/>
          <p:cNvSpPr txBox="1">
            <a:spLocks noGrp="1"/>
          </p:cNvSpPr>
          <p:nvPr>
            <p:ph type="body" idx="1"/>
          </p:nvPr>
        </p:nvSpPr>
        <p:spPr>
          <a:xfrm>
            <a:off x="-72404" y="1600200"/>
            <a:ext cx="92168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/>
              <a:t>.</a:t>
            </a:r>
            <a:endParaRPr/>
          </a:p>
        </p:txBody>
      </p:sp>
      <p:pic>
        <p:nvPicPr>
          <p:cNvPr id="591" name="Google Shape;59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14706"/>
            <a:ext cx="8388186" cy="543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1280864" y="72855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Century Schoolbook"/>
              <a:buNone/>
            </a:pPr>
            <a:r>
              <a:rPr lang="pt-BR" b="1" cap="none">
                <a:solidFill>
                  <a:srgbClr val="002060"/>
                </a:solidFill>
              </a:rPr>
              <a:t>Configurações de partição</a:t>
            </a:r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Tipo  para  a  nova  partição  –  [primária  ou  lógica]  –  No  instalador  do  Ubuntu podemos escolher quantas partições primárias* queremos criar e quantas partições estendidas** desejamos.</a:t>
            </a:r>
            <a:endParaRPr/>
          </a:p>
        </p:txBody>
      </p:sp>
      <p:pic>
        <p:nvPicPr>
          <p:cNvPr id="599" name="Google Shape;59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377" y="4050768"/>
            <a:ext cx="8502087" cy="136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3" y="0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7"/>
          <p:cNvSpPr txBox="1">
            <a:spLocks noGrp="1"/>
          </p:cNvSpPr>
          <p:nvPr>
            <p:ph type="body" idx="1"/>
          </p:nvPr>
        </p:nvSpPr>
        <p:spPr>
          <a:xfrm>
            <a:off x="0" y="692696"/>
            <a:ext cx="8676456" cy="578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Novo tamanho da partição – Nessa opção escolhemos o tamanho em MB para a nova partição.</a:t>
            </a:r>
            <a:endParaRPr/>
          </a:p>
          <a:p>
            <a:pPr marL="274320" lvl="0" indent="-14986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Localização para a nova partição – [Início ou Fim] - Podemos escolher em que ponto do HD essa partição deve iniciar, do início ou fim.</a:t>
            </a:r>
            <a:endParaRPr/>
          </a:p>
          <a:p>
            <a:pPr marL="274320" lvl="0" indent="-14986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Usar  como  –  Opção  onde  escolhemos  qual arquivos  vamos  definir  para esta partição.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3" y="0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8"/>
          <p:cNvSpPr txBox="1">
            <a:spLocks noGrp="1"/>
          </p:cNvSpPr>
          <p:nvPr>
            <p:ph type="body" idx="1"/>
          </p:nvPr>
        </p:nvSpPr>
        <p:spPr>
          <a:xfrm>
            <a:off x="0" y="908720"/>
            <a:ext cx="8676456" cy="556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spcBef>
                <a:spcPts val="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Ponto  de  montagem  –  Essa  opção  define  qual  o  ponto  de  montagem  da partição.  Se  tivermos  apenas  uma  partição  para  o  sistema,  o  ponto  de  montagem será  o  “/”  (barra).  Caso  tenhamos  duas  partições,  sendo  1  para  o  sistema  e  outra para  as  pastas  dos  usuários,  podemos  dividir  a  primeira  partição  com  o  ponto  de montagem em “/” e a segunda partição com o ponto de montagem em “/home”.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59664" y="-187452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 dirty="0"/>
              <a:t>máquinas virtuais</a:t>
            </a:r>
            <a:endParaRPr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0" y="1139032"/>
            <a:ext cx="925252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13"/>
              <a:buChar char="🞆"/>
            </a:pPr>
            <a:r>
              <a:rPr lang="pt-BR" sz="2590" dirty="0">
                <a:solidFill>
                  <a:srgbClr val="00B0F0"/>
                </a:solidFill>
              </a:rPr>
              <a:t>virtualização é a simulação de uma plataforma de hardware</a:t>
            </a:r>
            <a:r>
              <a:rPr lang="pt-BR" sz="2590" dirty="0"/>
              <a:t>, sistema operacional, dispositivo de armazenamento ou recursos de rede. </a:t>
            </a:r>
            <a:endParaRPr dirty="0"/>
          </a:p>
          <a:p>
            <a:pPr marL="274320" lvl="0" indent="-159194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endParaRPr sz="2590" dirty="0"/>
          </a:p>
          <a:p>
            <a:pPr marL="274320" lvl="0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 dirty="0"/>
              <a:t>● Cada vez mais empresas estão buscando formas de reduzir os custos e complexidade com o ambiente de TI. </a:t>
            </a:r>
            <a:endParaRPr dirty="0"/>
          </a:p>
          <a:p>
            <a:pPr marL="274320" lvl="0" indent="-159194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endParaRPr sz="2590" dirty="0"/>
          </a:p>
          <a:p>
            <a:pPr marL="274320" lvl="0" indent="-274320" algn="just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 dirty="0"/>
              <a:t>A virtualização se tornou um componente chave para o desenvolvimento de uma estratégia eficiente na busca destes objetivos. </a:t>
            </a:r>
            <a:r>
              <a:rPr lang="pt-BR" sz="2590" dirty="0">
                <a:solidFill>
                  <a:srgbClr val="00B0F0"/>
                </a:solidFill>
              </a:rPr>
              <a:t>Dentre os desafios enfrentados nos datacenters podemos destacar: – datacenters atingiram a capacidade máxima; – servidores subutilizados; – gerenciamento e Segurança complexa dos servidores; – problemas de compatibilidade de aplicações.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82100C2-4B53-4975-AC51-E6BEAB43E42E}"/>
              </a:ext>
            </a:extLst>
          </p:cNvPr>
          <p:cNvSpPr/>
          <p:nvPr/>
        </p:nvSpPr>
        <p:spPr>
          <a:xfrm>
            <a:off x="229015" y="112316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9"/>
          <p:cNvSpPr txBox="1">
            <a:spLocks noGrp="1"/>
          </p:cNvSpPr>
          <p:nvPr>
            <p:ph type="body" idx="1"/>
          </p:nvPr>
        </p:nvSpPr>
        <p:spPr>
          <a:xfrm>
            <a:off x="-397" y="332656"/>
            <a:ext cx="9144793" cy="614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Figura 17 demonstra as configurações que foram escolhidas para instalar o Ubuntu, são elas: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Tipo partição: primária;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Tamanho: 1024MB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Localização: Início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Usar como: Sistema de arquivos btrfs</a:t>
            </a: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Ponto de montagem: /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a conclusão da configuração da nova partição, clique em “OK”.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0"/>
          <p:cNvSpPr txBox="1">
            <a:spLocks noGrp="1"/>
          </p:cNvSpPr>
          <p:nvPr>
            <p:ph type="body" idx="1"/>
          </p:nvPr>
        </p:nvSpPr>
        <p:spPr>
          <a:xfrm>
            <a:off x="0" y="1196752"/>
            <a:ext cx="9144000" cy="5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Em  seguida,  a  tela  exibirá  que  após  a  criação  da  nova  partição  sobrará 613MB  de  espaço  no  disco,  marque  este  espaço  livre  e  clique  no  botão  Adicionar novamente. A  Figura  18  mostra  a caixa  de  diálogo para  a  criação  da  nova partição, esta que configuramos como partição SWAP.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1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000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pic>
        <p:nvPicPr>
          <p:cNvPr id="630" name="Google Shape;630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0648"/>
            <a:ext cx="9244822" cy="5544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2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000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 seguir as configurações que foram definidas: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Tipo partição: Lógica;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Tamanho: 613MB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Localização: Início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 Usar como: Área de troca (swap)</a:t>
            </a:r>
            <a:endParaRPr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Obs.: A partição swap não utiliza ponto de montagem.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a conclusão das configurações na partição SWAP, clique em “OK”.A  Figura  19  mostra  como  ficaram  as  configurações  adotadas  anteriormente, apenas confira e clique no botão “Instalar agora”.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84" y="620688"/>
            <a:ext cx="7427734" cy="49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4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8892480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O  próximo  passo  é  escolher  onde  nos encontramos,  o  padrão  é  ”São  Paulo”, mas pode ser alterado, conforme demonstra a Figura 20. Clique em “Continuar”.</a:t>
            </a:r>
            <a:endParaRPr/>
          </a:p>
        </p:txBody>
      </p:sp>
      <p:pic>
        <p:nvPicPr>
          <p:cNvPr id="649" name="Google Shape;649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070" y="1989346"/>
            <a:ext cx="6878339" cy="471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5"/>
          <p:cNvSpPr txBox="1">
            <a:spLocks noGrp="1"/>
          </p:cNvSpPr>
          <p:nvPr>
            <p:ph type="body" idx="1"/>
          </p:nvPr>
        </p:nvSpPr>
        <p:spPr>
          <a:xfrm>
            <a:off x="0" y="332656"/>
            <a:ext cx="8748464" cy="614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pt-BR"/>
              <a:t>A  Figura  21  mostra  a  caixa  de  diálogo  de  configuração  do  “Layout  do teclado”. Nessa opção podemos selecionar o layout do teclado e testar em uma “área de  teste”  o  layout  escolhido.  A  dica  é  sempre  testar  acentos,  tecla  “ç”  e  caracteres especiais  para  verificar  se  estão  no  lugar  certo.  Após  escolher  e  testar  o  layout, clique em “Continuar”.</a:t>
            </a:r>
            <a:endParaRPr/>
          </a:p>
        </p:txBody>
      </p:sp>
      <p:pic>
        <p:nvPicPr>
          <p:cNvPr id="656" name="Google Shape;65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710" y="2585519"/>
            <a:ext cx="5624626" cy="420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>
            <a:spLocks noGrp="1"/>
          </p:cNvSpPr>
          <p:nvPr>
            <p:ph type="body" idx="1"/>
          </p:nvPr>
        </p:nvSpPr>
        <p:spPr>
          <a:xfrm>
            <a:off x="-397" y="476672"/>
            <a:ext cx="9144397" cy="59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Enquanto  o  instalador  faz  as  perguntas,  ele  já  iniciou  a  cópia  de  arquivos  e está  instalando  a  distribuição  Ubuntu.  A  Figura  22  mostra  a  caixa  de  diálogo  que pergunta “Quem é você”.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pic>
        <p:nvPicPr>
          <p:cNvPr id="663" name="Google Shape;663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640" y="2312283"/>
            <a:ext cx="5676958" cy="435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64" y="-619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7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8748464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t-BR" sz="3200" b="1">
                <a:solidFill>
                  <a:srgbClr val="002060"/>
                </a:solidFill>
              </a:rPr>
              <a:t>Configurações da janela “Quem é você”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endParaRPr b="1"/>
          </a:p>
          <a:p>
            <a:pPr marL="27432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Char char="🞆"/>
            </a:pPr>
            <a:r>
              <a:rPr lang="pt-BR"/>
              <a:t> </a:t>
            </a:r>
            <a:r>
              <a:rPr lang="pt-BR" sz="2800"/>
              <a:t>Seu nome: O nome pode ter espaço, caracteres especiais, acentos e letras maiúsculas e minúsculas.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Nome do computador:  O nome do computador não pode conter espaços e acento, mas pode ser separado por “traço”.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Nome  do  usuário:  O  nome  de  usuário  não  pode  conter  caracteres especiais, espaços e letras maiúsculas.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Escolha da senha: A senha deve ter no mínimo seis caracteres.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Confirmar senha: Reescreva a senha.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9" y="0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8"/>
          <p:cNvSpPr txBox="1">
            <a:spLocks noGrp="1"/>
          </p:cNvSpPr>
          <p:nvPr>
            <p:ph type="body" idx="1"/>
          </p:nvPr>
        </p:nvSpPr>
        <p:spPr>
          <a:xfrm>
            <a:off x="0" y="2204864"/>
            <a:ext cx="9184282" cy="426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Lembrando  que  para  uma  senha  ser  forte  ela  necessita  de  números,  letras (maiúsculas e minúsculas) e caracteres especiais.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 Iniciar sessão automaticamente: Essa opção,  se marcada, fará com que o sistema inicie sem pedir qualquer senha.</a:t>
            </a:r>
            <a:endParaRPr/>
          </a:p>
          <a:p>
            <a:pPr marL="274320" lvl="0" indent="-14986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  <p:pic>
        <p:nvPicPr>
          <p:cNvPr id="676" name="Google Shape;676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319" y="490364"/>
            <a:ext cx="9154320" cy="122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/>
              <a:t>máquinas virtuais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br>
              <a:rPr lang="pt-BR" sz="2800" dirty="0"/>
            </a:br>
            <a:endParaRPr sz="2800" dirty="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Uma </a:t>
            </a:r>
            <a:r>
              <a:rPr lang="pt-BR" sz="2800" dirty="0">
                <a:solidFill>
                  <a:srgbClr val="00B0F0"/>
                </a:solidFill>
              </a:rPr>
              <a:t>fina camada de software, chamada </a:t>
            </a:r>
            <a:r>
              <a:rPr lang="pt-BR" sz="2800" b="1" dirty="0">
                <a:solidFill>
                  <a:srgbClr val="00B0F0"/>
                </a:solidFill>
              </a:rPr>
              <a:t>"hypervisor"</a:t>
            </a:r>
            <a:r>
              <a:rPr lang="pt-BR" sz="2800" dirty="0">
                <a:solidFill>
                  <a:srgbClr val="00B0F0"/>
                </a:solidFill>
              </a:rPr>
              <a:t>, dissocia as máquinas virtuais do host e aloca dinamicamente os recursos de computação em cada uma dessas máquinas</a:t>
            </a:r>
            <a:r>
              <a:rPr lang="pt-BR" sz="2800" dirty="0"/>
              <a:t>, conforme necessário.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DEC3CA-9C37-4988-8C94-2FC73CFF85B9}"/>
              </a:ext>
            </a:extLst>
          </p:cNvPr>
          <p:cNvSpPr/>
          <p:nvPr/>
        </p:nvSpPr>
        <p:spPr>
          <a:xfrm>
            <a:off x="326551" y="603251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9"/>
          <p:cNvSpPr txBox="1">
            <a:spLocks noGrp="1"/>
          </p:cNvSpPr>
          <p:nvPr>
            <p:ph type="body" idx="1"/>
          </p:nvPr>
        </p:nvSpPr>
        <p:spPr>
          <a:xfrm>
            <a:off x="-397" y="1772816"/>
            <a:ext cx="9144397" cy="470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Solicitar minha senha para entrar: Essa opção força que o usuário digite a senha para logar no sistema. Essa é a opção recomendada.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Criptografar  minha  pasta  pessoal:  Essa  opção  é  interessante  e  foi marcada  no  exemplo.  Toda  vez  que  o  computador  for  desligado  a  pasta dos  usuários  será  criptografada.  Isso  impede  que  alguém  visualize  esses arquivos  se  por  acaso  o  HD  for  roubado  ou  colocado  em  outro computador.</a:t>
            </a:r>
            <a:endParaRPr/>
          </a:p>
        </p:txBody>
      </p:sp>
      <p:pic>
        <p:nvPicPr>
          <p:cNvPr id="683" name="Google Shape;683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476672"/>
            <a:ext cx="7872335" cy="10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0"/>
          <p:cNvSpPr txBox="1">
            <a:spLocks noGrp="1"/>
          </p:cNvSpPr>
          <p:nvPr>
            <p:ph type="body" idx="1"/>
          </p:nvPr>
        </p:nvSpPr>
        <p:spPr>
          <a:xfrm>
            <a:off x="0" y="260648"/>
            <a:ext cx="9144000" cy="621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/>
              <a:t>Após  escolher  as  configurações,  é  só  clicar  em  “Continuar”  e  aguardar  a conclusão da instalação.</a:t>
            </a:r>
            <a:endParaRPr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Agora  é  só  aguardar  a  conclusão  da  instalação  do  sistema  operacional. </a:t>
            </a:r>
            <a:endParaRPr/>
          </a:p>
          <a:p>
            <a:pPr marL="274320" lvl="0" indent="-274320" algn="just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/>
              <a:t>Quando  encerrar,  o  instalador  pedirá  que  a  mídia  seja  removida  e  que  seja pressionada a tecla “ENTER”. Remova a mídia, feche a porta do CD/DVD e aperte a tecla  “ENTER”.  </a:t>
            </a:r>
            <a:endParaRPr/>
          </a:p>
          <a:p>
            <a:pPr marL="274320" lvl="0" indent="-14986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>
                <a:solidFill>
                  <a:srgbClr val="3667C4"/>
                </a:solidFill>
              </a:rPr>
              <a:t>Logo  em  seguida  o  sistema  reiniciará,  e  o  Ubuntu  estará  instalado na máquina virtual, está pronto para uso!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/>
              <a:t>Principais propriedades das máquinas virtuais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13"/>
              <a:buNone/>
            </a:pPr>
            <a:br>
              <a:rPr lang="pt-BR" sz="2590"/>
            </a:b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r>
              <a:rPr lang="pt-BR" sz="2590" b="1"/>
              <a:t>Particionamento</a:t>
            </a:r>
            <a:endParaRPr sz="2590"/>
          </a:p>
          <a:p>
            <a:pPr marL="274320" lvl="0" indent="-27432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/>
              <a:t>Execução de diversos sistemas operacionais em uma máquina física.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/>
              <a:t>Divisão de recursos do sistema entre máquinas virtuais.</a:t>
            </a:r>
            <a:endParaRPr/>
          </a:p>
          <a:p>
            <a:pPr marL="274320" lvl="0" indent="-159194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r>
              <a:rPr lang="pt-BR" sz="2590" b="1"/>
              <a:t>Isolamento</a:t>
            </a:r>
            <a:endParaRPr sz="2590"/>
          </a:p>
          <a:p>
            <a:pPr marL="274320" lvl="0" indent="-27432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/>
              <a:t>Fornecimento de isolamento de falhas e segurança no nível do hardware.</a:t>
            </a:r>
            <a:endParaRPr/>
          </a:p>
          <a:p>
            <a:pPr marL="274320" lvl="0" indent="-27432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Char char="🞆"/>
            </a:pPr>
            <a:r>
              <a:rPr lang="pt-BR" sz="2590"/>
              <a:t>Preservação do desempenho com controles avançados de recursos.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813"/>
              <a:buNone/>
            </a:pPr>
            <a:endParaRPr sz="259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3F1C95B-72A5-4F8A-8BBF-1B5C3CFA9B09}"/>
              </a:ext>
            </a:extLst>
          </p:cNvPr>
          <p:cNvSpPr/>
          <p:nvPr/>
        </p:nvSpPr>
        <p:spPr>
          <a:xfrm>
            <a:off x="338743" y="1051719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7" y="-297"/>
            <a:ext cx="9144793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pt-BR"/>
              <a:t>Principais propriedades das máquinas virtuais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144000" cy="487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pt-BR" sz="2800" b="1" dirty="0"/>
              <a:t>Encapsulamento</a:t>
            </a:r>
            <a:endParaRPr sz="2800"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Gravação do estado integral da máquina virtual em arquivos.</a:t>
            </a:r>
            <a:endParaRPr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Facilidade para mover e copiar máquinas virtuais (tão fácil quanto mover e copiar arquivos).</a:t>
            </a:r>
            <a:endParaRPr dirty="0"/>
          </a:p>
          <a:p>
            <a:pPr marL="274320" lvl="0" indent="-14986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r>
              <a:rPr lang="pt-BR" sz="2800" b="1" dirty="0"/>
              <a:t>Independência de hardware</a:t>
            </a:r>
            <a:endParaRPr sz="2800" dirty="0"/>
          </a:p>
          <a:p>
            <a:pPr marL="274320" lvl="0" indent="-274320" algn="l" rtl="0">
              <a:spcBef>
                <a:spcPts val="600"/>
              </a:spcBef>
              <a:spcAft>
                <a:spcPts val="0"/>
              </a:spcAft>
              <a:buSzPts val="1960"/>
              <a:buChar char="🞆"/>
            </a:pPr>
            <a:r>
              <a:rPr lang="pt-BR" sz="2800" dirty="0"/>
              <a:t>Aprovisionamento ou migração de qualquer máquina virtual para qualquer servidor físico.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960"/>
              <a:buNone/>
            </a:pPr>
            <a:endParaRPr sz="28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20DA8B7-73D6-4D14-8290-2DD60EFA870E}"/>
              </a:ext>
            </a:extLst>
          </p:cNvPr>
          <p:cNvSpPr/>
          <p:nvPr/>
        </p:nvSpPr>
        <p:spPr>
          <a:xfrm>
            <a:off x="6800503" y="1143000"/>
            <a:ext cx="1769423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lcão Envidraçado">
  <a:themeElements>
    <a:clrScheme name="Balcão Envidraçado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trutura padrão">
  <a:themeElements>
    <a:clrScheme name="Escala de Cinza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3614</Words>
  <Application>Microsoft Office PowerPoint</Application>
  <PresentationFormat>Apresentação na tela (4:3)</PresentationFormat>
  <Paragraphs>218</Paragraphs>
  <Slides>71</Slides>
  <Notes>71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71</vt:i4>
      </vt:variant>
    </vt:vector>
  </HeadingPairs>
  <TitlesOfParts>
    <vt:vector size="79" baseType="lpstr">
      <vt:lpstr>Century Schoolbook</vt:lpstr>
      <vt:lpstr>Noto Sans Symbols</vt:lpstr>
      <vt:lpstr>Times New Roman</vt:lpstr>
      <vt:lpstr>Verdana</vt:lpstr>
      <vt:lpstr>Calibri</vt:lpstr>
      <vt:lpstr>Arial</vt:lpstr>
      <vt:lpstr>Balcão Envidraçado</vt:lpstr>
      <vt:lpstr>Estrutura padrão</vt:lpstr>
      <vt:lpstr>Apresentação do PowerPoint</vt:lpstr>
      <vt:lpstr>Conteúdo Programático</vt:lpstr>
      <vt:lpstr>Introdução</vt:lpstr>
      <vt:lpstr>Introdução</vt:lpstr>
      <vt:lpstr>máquinas virtuais</vt:lpstr>
      <vt:lpstr>máquinas virtuais</vt:lpstr>
      <vt:lpstr>máquinas virtuais</vt:lpstr>
      <vt:lpstr>Principais propriedades das máquinas virtuais</vt:lpstr>
      <vt:lpstr>Principais propriedades das máquinas virtuais</vt:lpstr>
      <vt:lpstr>Mas o que é virtualização?</vt:lpstr>
      <vt:lpstr>CRIAÇÃO DA MÁQUINA VIRTUAL </vt:lpstr>
      <vt:lpstr>Mas o que é virtualização?</vt:lpstr>
      <vt:lpstr>Tipos de Virtualização</vt:lpstr>
      <vt:lpstr>Virtualização de servidores </vt:lpstr>
      <vt:lpstr>Virtualização de servidores </vt:lpstr>
      <vt:lpstr>Apresentação do PowerPoint</vt:lpstr>
      <vt:lpstr>Virtualização de redes </vt:lpstr>
      <vt:lpstr>Virtualização de desktops  </vt:lpstr>
      <vt:lpstr>Virtualização x computação em nuvem   </vt:lpstr>
      <vt:lpstr>Benefícios da virtualização    </vt:lpstr>
      <vt:lpstr>Benefícios da virtualização    </vt:lpstr>
      <vt:lpstr>ISO    </vt:lpstr>
      <vt:lpstr>ISO    </vt:lpstr>
      <vt:lpstr>Para efetuar o download</vt:lpstr>
      <vt:lpstr>Instalando o VirtualBox</vt:lpstr>
      <vt:lpstr>Ao  clicar  no  botão  “novo”  será  exibida  uma  caixa  de  diálogo  desejando  boas vindas. Nesse passo é só clicar em “Próximo” como mostra a figura: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Configurações da máquina virtual</vt:lpstr>
      <vt:lpstr>Apresentação do PowerPoint</vt:lpstr>
      <vt:lpstr>Apresentação do PowerPoint</vt:lpstr>
      <vt:lpstr>Apresentação do PowerPoint</vt:lpstr>
      <vt:lpstr>Apresentação do PowerPoint</vt:lpstr>
      <vt:lpstr>INSTALAÇÃO DA DISTRIBUIÇÃO UBUNTU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Opções de instalação</vt:lpstr>
      <vt:lpstr>A  Figura  16  mostra  o  GParted  (particionador)  aberto  mostrando  o  Disco virtual reconhecido como “sda” no diretório “/dev”. </vt:lpstr>
      <vt:lpstr>Apresentação do PowerPoint</vt:lpstr>
      <vt:lpstr>Apresentação do PowerPoint</vt:lpstr>
      <vt:lpstr>Configurações de partição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</dc:creator>
  <cp:lastModifiedBy>Usuário</cp:lastModifiedBy>
  <cp:revision>9</cp:revision>
  <dcterms:modified xsi:type="dcterms:W3CDTF">2020-09-25T00:47:40Z</dcterms:modified>
</cp:coreProperties>
</file>